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432" r:id="rId3"/>
    <p:sldId id="460" r:id="rId5"/>
    <p:sldId id="458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31" r:id="rId18"/>
  </p:sldIdLst>
  <p:sldSz cx="9144000" cy="5143500" type="screen16x9"/>
  <p:notesSz cx="6858000" cy="9144000"/>
  <p:embeddedFontLst>
    <p:embeddedFont>
      <p:font typeface="方正苏新诗柳楷简体" panose="02000000000000000000" pitchFamily="2" charset="-122"/>
      <p:regular r:id="rId22"/>
    </p:embeddedFont>
    <p:embeddedFont>
      <p:font typeface="方正清刻本悦宋简体" panose="02000000000000000000" pitchFamily="2" charset="-122"/>
      <p:regular r:id="rId23"/>
    </p:embeddedFont>
    <p:embeddedFont>
      <p:font typeface="微软雅黑 Light" panose="020B0502040204020203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A67"/>
    <a:srgbClr val="95D4F6"/>
    <a:srgbClr val="8AE0D4"/>
    <a:srgbClr val="FF858E"/>
    <a:srgbClr val="0B4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6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3107-0A21-4975-BD4E-9E3FA15716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1D9C-74F3-4A50-80CE-FCA0A04698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7139D-C09C-4BEC-9157-E8BE684E8B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7139D-C09C-4BEC-9157-E8BE684E8B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759375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3233411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12"/>
          </p:nvPr>
        </p:nvSpPr>
        <p:spPr>
          <a:xfrm>
            <a:off x="5624898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D16D-63B5-4F0E-9AE2-7A8064D55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7F21E-FE76-4E28-A5CE-5B9C9B887E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DD16D-63B5-4F0E-9AE2-7A8064D55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7F21E-FE76-4E28-A5CE-5B9C9B887E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.em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0535" y="1358265"/>
            <a:ext cx="8457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225" dirty="0">
                <a:ln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图像识别小组第四次汇报</a:t>
            </a:r>
            <a:endParaRPr lang="zh-CN" altLang="en-US" sz="5400" spc="225" dirty="0">
              <a:ln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海报体W12" panose="040B0C09000000000000" pitchFamily="81" charset="-122"/>
              <a:ea typeface="华康海报体W12" panose="040B0C09000000000000" pitchFamily="8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46" y="276482"/>
            <a:ext cx="804475" cy="4186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7" y="844807"/>
            <a:ext cx="492358" cy="256227"/>
          </a:xfrm>
          <a:prstGeom prst="rect">
            <a:avLst/>
          </a:prstGeom>
        </p:spPr>
      </p:pic>
      <p:sp>
        <p:nvSpPr>
          <p:cNvPr id="24" name="Freeform 5"/>
          <p:cNvSpPr/>
          <p:nvPr/>
        </p:nvSpPr>
        <p:spPr bwMode="auto">
          <a:xfrm>
            <a:off x="470274" y="299001"/>
            <a:ext cx="756947" cy="396136"/>
          </a:xfrm>
          <a:custGeom>
            <a:avLst/>
            <a:gdLst>
              <a:gd name="T0" fmla="*/ 262 w 289"/>
              <a:gd name="T1" fmla="*/ 59 h 150"/>
              <a:gd name="T2" fmla="*/ 249 w 289"/>
              <a:gd name="T3" fmla="*/ 61 h 150"/>
              <a:gd name="T4" fmla="*/ 245 w 289"/>
              <a:gd name="T5" fmla="*/ 60 h 150"/>
              <a:gd name="T6" fmla="*/ 225 w 289"/>
              <a:gd name="T7" fmla="*/ 66 h 150"/>
              <a:gd name="T8" fmla="*/ 223 w 289"/>
              <a:gd name="T9" fmla="*/ 63 h 150"/>
              <a:gd name="T10" fmla="*/ 192 w 289"/>
              <a:gd name="T11" fmla="*/ 31 h 150"/>
              <a:gd name="T12" fmla="*/ 179 w 289"/>
              <a:gd name="T13" fmla="*/ 32 h 150"/>
              <a:gd name="T14" fmla="*/ 177 w 289"/>
              <a:gd name="T15" fmla="*/ 32 h 150"/>
              <a:gd name="T16" fmla="*/ 169 w 289"/>
              <a:gd name="T17" fmla="*/ 31 h 150"/>
              <a:gd name="T18" fmla="*/ 132 w 289"/>
              <a:gd name="T19" fmla="*/ 2 h 150"/>
              <a:gd name="T20" fmla="*/ 88 w 289"/>
              <a:gd name="T21" fmla="*/ 32 h 150"/>
              <a:gd name="T22" fmla="*/ 73 w 289"/>
              <a:gd name="T23" fmla="*/ 26 h 150"/>
              <a:gd name="T24" fmla="*/ 38 w 289"/>
              <a:gd name="T25" fmla="*/ 51 h 150"/>
              <a:gd name="T26" fmla="*/ 30 w 289"/>
              <a:gd name="T27" fmla="*/ 50 h 150"/>
              <a:gd name="T28" fmla="*/ 1 w 289"/>
              <a:gd name="T29" fmla="*/ 74 h 150"/>
              <a:gd name="T30" fmla="*/ 25 w 289"/>
              <a:gd name="T31" fmla="*/ 103 h 150"/>
              <a:gd name="T32" fmla="*/ 43 w 289"/>
              <a:gd name="T33" fmla="*/ 99 h 150"/>
              <a:gd name="T34" fmla="*/ 83 w 289"/>
              <a:gd name="T35" fmla="*/ 140 h 150"/>
              <a:gd name="T36" fmla="*/ 123 w 289"/>
              <a:gd name="T37" fmla="*/ 122 h 150"/>
              <a:gd name="T38" fmla="*/ 166 w 289"/>
              <a:gd name="T39" fmla="*/ 148 h 150"/>
              <a:gd name="T40" fmla="*/ 219 w 289"/>
              <a:gd name="T41" fmla="*/ 124 h 150"/>
              <a:gd name="T42" fmla="*/ 228 w 289"/>
              <a:gd name="T43" fmla="*/ 126 h 150"/>
              <a:gd name="T44" fmla="*/ 253 w 289"/>
              <a:gd name="T45" fmla="*/ 115 h 150"/>
              <a:gd name="T46" fmla="*/ 254 w 289"/>
              <a:gd name="T47" fmla="*/ 114 h 150"/>
              <a:gd name="T48" fmla="*/ 257 w 289"/>
              <a:gd name="T49" fmla="*/ 115 h 150"/>
              <a:gd name="T50" fmla="*/ 287 w 289"/>
              <a:gd name="T51" fmla="*/ 90 h 150"/>
              <a:gd name="T52" fmla="*/ 262 w 289"/>
              <a:gd name="T53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9" h="150">
                <a:moveTo>
                  <a:pt x="262" y="59"/>
                </a:moveTo>
                <a:cubicBezTo>
                  <a:pt x="258" y="59"/>
                  <a:pt x="253" y="59"/>
                  <a:pt x="249" y="61"/>
                </a:cubicBezTo>
                <a:cubicBezTo>
                  <a:pt x="248" y="60"/>
                  <a:pt x="246" y="60"/>
                  <a:pt x="245" y="60"/>
                </a:cubicBezTo>
                <a:cubicBezTo>
                  <a:pt x="237" y="59"/>
                  <a:pt x="230" y="62"/>
                  <a:pt x="225" y="66"/>
                </a:cubicBezTo>
                <a:cubicBezTo>
                  <a:pt x="224" y="65"/>
                  <a:pt x="224" y="64"/>
                  <a:pt x="223" y="63"/>
                </a:cubicBezTo>
                <a:cubicBezTo>
                  <a:pt x="222" y="46"/>
                  <a:pt x="210" y="32"/>
                  <a:pt x="192" y="31"/>
                </a:cubicBezTo>
                <a:cubicBezTo>
                  <a:pt x="188" y="30"/>
                  <a:pt x="183" y="31"/>
                  <a:pt x="179" y="32"/>
                </a:cubicBezTo>
                <a:cubicBezTo>
                  <a:pt x="178" y="32"/>
                  <a:pt x="178" y="32"/>
                  <a:pt x="177" y="32"/>
                </a:cubicBezTo>
                <a:cubicBezTo>
                  <a:pt x="174" y="31"/>
                  <a:pt x="171" y="31"/>
                  <a:pt x="169" y="31"/>
                </a:cubicBezTo>
                <a:cubicBezTo>
                  <a:pt x="164" y="16"/>
                  <a:pt x="150" y="3"/>
                  <a:pt x="132" y="2"/>
                </a:cubicBezTo>
                <a:cubicBezTo>
                  <a:pt x="112" y="0"/>
                  <a:pt x="94" y="13"/>
                  <a:pt x="88" y="32"/>
                </a:cubicBezTo>
                <a:cubicBezTo>
                  <a:pt x="84" y="29"/>
                  <a:pt x="78" y="27"/>
                  <a:pt x="73" y="26"/>
                </a:cubicBezTo>
                <a:cubicBezTo>
                  <a:pt x="56" y="25"/>
                  <a:pt x="42" y="36"/>
                  <a:pt x="38" y="51"/>
                </a:cubicBezTo>
                <a:cubicBezTo>
                  <a:pt x="36" y="50"/>
                  <a:pt x="33" y="50"/>
                  <a:pt x="30" y="50"/>
                </a:cubicBezTo>
                <a:cubicBezTo>
                  <a:pt x="16" y="48"/>
                  <a:pt x="2" y="59"/>
                  <a:pt x="1" y="74"/>
                </a:cubicBezTo>
                <a:cubicBezTo>
                  <a:pt x="0" y="89"/>
                  <a:pt x="11" y="102"/>
                  <a:pt x="25" y="103"/>
                </a:cubicBezTo>
                <a:cubicBezTo>
                  <a:pt x="32" y="104"/>
                  <a:pt x="38" y="102"/>
                  <a:pt x="43" y="99"/>
                </a:cubicBezTo>
                <a:cubicBezTo>
                  <a:pt x="44" y="120"/>
                  <a:pt x="61" y="138"/>
                  <a:pt x="83" y="140"/>
                </a:cubicBezTo>
                <a:cubicBezTo>
                  <a:pt x="99" y="142"/>
                  <a:pt x="114" y="134"/>
                  <a:pt x="123" y="122"/>
                </a:cubicBezTo>
                <a:cubicBezTo>
                  <a:pt x="132" y="136"/>
                  <a:pt x="148" y="146"/>
                  <a:pt x="166" y="148"/>
                </a:cubicBezTo>
                <a:cubicBezTo>
                  <a:pt x="187" y="150"/>
                  <a:pt x="207" y="140"/>
                  <a:pt x="219" y="124"/>
                </a:cubicBezTo>
                <a:cubicBezTo>
                  <a:pt x="222" y="125"/>
                  <a:pt x="225" y="126"/>
                  <a:pt x="228" y="126"/>
                </a:cubicBezTo>
                <a:cubicBezTo>
                  <a:pt x="238" y="127"/>
                  <a:pt x="247" y="123"/>
                  <a:pt x="253" y="115"/>
                </a:cubicBezTo>
                <a:cubicBezTo>
                  <a:pt x="253" y="115"/>
                  <a:pt x="254" y="115"/>
                  <a:pt x="254" y="114"/>
                </a:cubicBezTo>
                <a:cubicBezTo>
                  <a:pt x="255" y="115"/>
                  <a:pt x="256" y="115"/>
                  <a:pt x="257" y="115"/>
                </a:cubicBezTo>
                <a:cubicBezTo>
                  <a:pt x="272" y="116"/>
                  <a:pt x="286" y="105"/>
                  <a:pt x="287" y="90"/>
                </a:cubicBezTo>
                <a:cubicBezTo>
                  <a:pt x="289" y="74"/>
                  <a:pt x="277" y="61"/>
                  <a:pt x="262" y="59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42053" y="2369092"/>
            <a:ext cx="6459893" cy="179536"/>
            <a:chOff x="2804139" y="4450981"/>
            <a:chExt cx="7078926" cy="223552"/>
          </a:xfrm>
          <a:solidFill>
            <a:schemeClr val="bg1">
              <a:lumMod val="95000"/>
            </a:schemeClr>
          </a:solidFill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897995" y="3526935"/>
            <a:ext cx="3154680" cy="354330"/>
            <a:chOff x="2917045" y="3526935"/>
            <a:chExt cx="3154680" cy="354330"/>
          </a:xfrm>
        </p:grpSpPr>
        <p:sp>
          <p:nvSpPr>
            <p:cNvPr id="23" name="文本框 211"/>
            <p:cNvSpPr txBox="1">
              <a:spLocks noChangeArrowheads="1"/>
            </p:cNvSpPr>
            <p:nvPr/>
          </p:nvSpPr>
          <p:spPr bwMode="auto">
            <a:xfrm>
              <a:off x="2917045" y="3526935"/>
              <a:ext cx="96338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汇报人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：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25" name="文本框 211"/>
            <p:cNvSpPr txBox="1">
              <a:spLocks noChangeArrowheads="1"/>
            </p:cNvSpPr>
            <p:nvPr/>
          </p:nvSpPr>
          <p:spPr bwMode="auto">
            <a:xfrm>
              <a:off x="4023215" y="3544080"/>
              <a:ext cx="204851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170600304</a:t>
              </a:r>
              <a:r>
                <a:rPr lang="zh-CN" altLang="en-US" sz="16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郭轲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004049" y="3562634"/>
              <a:ext cx="2067657" cy="306000"/>
            </a:xfrm>
            <a:prstGeom prst="round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17045" y="4134360"/>
            <a:ext cx="3154660" cy="345166"/>
            <a:chOff x="2917045" y="4134360"/>
            <a:chExt cx="3154660" cy="345166"/>
          </a:xfrm>
        </p:grpSpPr>
        <p:sp>
          <p:nvSpPr>
            <p:cNvPr id="28" name="文本框 27"/>
            <p:cNvSpPr txBox="1"/>
            <p:nvPr/>
          </p:nvSpPr>
          <p:spPr>
            <a:xfrm>
              <a:off x="2917045" y="4134360"/>
              <a:ext cx="9102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时   间：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004048" y="4161810"/>
              <a:ext cx="2067657" cy="306000"/>
            </a:xfrm>
            <a:prstGeom prst="round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965684" y="4142341"/>
              <a:ext cx="1874224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2019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年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07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月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15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日</a:t>
              </a:r>
              <a:endParaRPr lang="zh-CN" altLang="en-US" sz="16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pic>
        <p:nvPicPr>
          <p:cNvPr id="5" name="BeaTsGOy - 旋律、节奏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9624" y="-72466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110" y="667385"/>
            <a:ext cx="255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</a:rPr>
              <a:t>SVC:</a:t>
            </a:r>
            <a:endParaRPr lang="en-US" altLang="zh-CN" sz="4000">
              <a:solidFill>
                <a:schemeClr val="bg1"/>
              </a:solidFill>
            </a:endParaRPr>
          </a:p>
        </p:txBody>
      </p:sp>
      <p:pic>
        <p:nvPicPr>
          <p:cNvPr id="12" name="图片 12" descr="79`FWUAODOOI7SUEJ}1@DZ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995" y="1505585"/>
            <a:ext cx="8121650" cy="608965"/>
          </a:xfrm>
          <a:prstGeom prst="rect">
            <a:avLst/>
          </a:prstGeom>
        </p:spPr>
      </p:pic>
      <p:pic>
        <p:nvPicPr>
          <p:cNvPr id="9" name="图片 9" descr="S`}]U2LD3JGJ%~`5YLD$T{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35" y="961390"/>
            <a:ext cx="6074410" cy="2917190"/>
          </a:xfrm>
          <a:prstGeom prst="rect">
            <a:avLst/>
          </a:prstGeom>
        </p:spPr>
      </p:pic>
      <p:pic>
        <p:nvPicPr>
          <p:cNvPr id="10" name="图片 10" descr=")3)(9J8BB46$WVECUPIHI}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60" y="3571875"/>
            <a:ext cx="6990080" cy="1002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110" y="667385"/>
            <a:ext cx="255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</a:rPr>
              <a:t>SVC: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15515" y="728980"/>
            <a:ext cx="58616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chemeClr val="bg1"/>
                </a:solidFill>
              </a:rPr>
              <a:t>c</a:t>
            </a:r>
            <a:r>
              <a:rPr lang="zh-CN" altLang="en-US" sz="3600">
                <a:solidFill>
                  <a:schemeClr val="bg1"/>
                </a:solidFill>
              </a:rPr>
              <a:t>值通过类似</a:t>
            </a:r>
            <a:r>
              <a:rPr lang="en-US" altLang="zh-CN" sz="3600">
                <a:solidFill>
                  <a:schemeClr val="bg1"/>
                </a:solidFill>
              </a:rPr>
              <a:t>k</a:t>
            </a:r>
            <a:r>
              <a:rPr lang="zh-CN" altLang="en-US" sz="3600">
                <a:solidFill>
                  <a:schemeClr val="bg1"/>
                </a:solidFill>
              </a:rPr>
              <a:t>值学习比较</a:t>
            </a:r>
            <a:endParaRPr lang="zh-CN" altLang="en-US" sz="36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600">
                <a:solidFill>
                  <a:schemeClr val="bg1"/>
                </a:solidFill>
              </a:rPr>
              <a:t>（首先先把</a:t>
            </a:r>
            <a:r>
              <a:rPr lang="en-US" altLang="zh-CN" sz="3600">
                <a:solidFill>
                  <a:schemeClr val="bg1"/>
                </a:solidFill>
              </a:rPr>
              <a:t>c</a:t>
            </a:r>
            <a:r>
              <a:rPr lang="zh-CN" altLang="en-US" sz="3600">
                <a:solidFill>
                  <a:schemeClr val="bg1"/>
                </a:solidFill>
              </a:rPr>
              <a:t>值加入程序</a:t>
            </a:r>
            <a:r>
              <a:rPr lang="zh-CN" altLang="en-US" sz="3600">
                <a:solidFill>
                  <a:schemeClr val="bg1"/>
                </a:solidFill>
              </a:rPr>
              <a:t>）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72690" y="2249170"/>
            <a:ext cx="4198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chemeClr val="bg1"/>
                </a:solidFill>
              </a:rPr>
              <a:t>核函数的选择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295" y="742950"/>
            <a:ext cx="4198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chemeClr val="bg1"/>
                </a:solidFill>
              </a:rPr>
              <a:t>核函数的选择：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03655" y="1388110"/>
            <a:ext cx="59277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线性核函数：线性，计算量小</a:t>
            </a: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多项式核函数：非线性，计算量大</a:t>
            </a: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</a:rPr>
              <a:t>Gauss RBF</a:t>
            </a:r>
            <a:r>
              <a:rPr lang="zh-CN" altLang="en-US" sz="2000">
                <a:solidFill>
                  <a:schemeClr val="bg1"/>
                </a:solidFill>
              </a:rPr>
              <a:t>核函数：非线性，计算量小</a:t>
            </a: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</a:rPr>
              <a:t>Sigmoid</a:t>
            </a:r>
            <a:r>
              <a:rPr lang="zh-CN" altLang="en-US" sz="2000">
                <a:solidFill>
                  <a:schemeClr val="bg1"/>
                </a:solidFill>
              </a:rPr>
              <a:t>核函数：非线性，神经网络的</a:t>
            </a:r>
            <a:r>
              <a:rPr lang="en-US" altLang="zh-CN" sz="2000">
                <a:solidFill>
                  <a:schemeClr val="bg1"/>
                </a:solidFill>
              </a:rPr>
              <a:t>s</a:t>
            </a:r>
            <a:r>
              <a:rPr lang="zh-CN" altLang="en-US" sz="2000">
                <a:solidFill>
                  <a:schemeClr val="bg1"/>
                </a:solidFill>
              </a:rPr>
              <a:t>型激活函数</a:t>
            </a: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字符串核函数：字符分类</a:t>
            </a: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自定义核函数：实现难度大，</a:t>
            </a:r>
            <a:r>
              <a:rPr lang="en-US" altLang="zh-CN" sz="2000">
                <a:solidFill>
                  <a:schemeClr val="bg1"/>
                </a:solidFill>
              </a:rPr>
              <a:t>Gram</a:t>
            </a:r>
            <a:r>
              <a:rPr lang="zh-CN" altLang="en-US" sz="2000">
                <a:solidFill>
                  <a:schemeClr val="bg1"/>
                </a:solidFill>
              </a:rPr>
              <a:t>矩阵半正定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1475" y="2607310"/>
            <a:ext cx="2482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  <a:sym typeface="+mn-ea"/>
              </a:rPr>
              <a:t>Gauss RBF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核函数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41475" y="3218180"/>
            <a:ext cx="2482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  <a:sym typeface="+mn-ea"/>
              </a:rPr>
              <a:t>Sigmoid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核函数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1475" y="4744085"/>
            <a:ext cx="2482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sym typeface="+mn-ea"/>
              </a:rPr>
              <a:t>自定义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核函数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图片 4" descr="img_01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665" y="1065530"/>
            <a:ext cx="4904105" cy="3678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文本框 30"/>
          <p:cNvSpPr txBox="1"/>
          <p:nvPr/>
        </p:nvSpPr>
        <p:spPr>
          <a:xfrm>
            <a:off x="482435" y="302217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</a:t>
            </a:r>
            <a:r>
              <a:rPr lang="zh-CN" altLang="en-US" sz="28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、问题总结</a:t>
            </a:r>
            <a:endParaRPr lang="zh-CN" altLang="en-US" sz="28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675" y="1220470"/>
            <a:ext cx="487045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数据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代码基础不好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黑盒子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数学理论没有创新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09420" y="1115060"/>
            <a:ext cx="48704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数据可视化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处理代码问题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研究模块</a:t>
            </a:r>
            <a:r>
              <a:rPr lang="zh-CN" altLang="en-US" sz="2800">
                <a:solidFill>
                  <a:schemeClr val="bg1"/>
                </a:solidFill>
              </a:rPr>
              <a:t>接口问题</a:t>
            </a: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bg1"/>
                </a:solidFill>
              </a:rPr>
              <a:t>数学原理上的研究，理解和创新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0215" y="390691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r>
              <a:rPr lang="zh-CN" altLang="en-US" sz="2800" dirty="0" smtClean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、未来计划</a:t>
            </a:r>
            <a:endParaRPr lang="zh-CN" altLang="en-US" sz="2800" dirty="0" smtClean="0">
              <a:solidFill>
                <a:schemeClr val="accent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3955" y="1397468"/>
            <a:ext cx="7056091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225" dirty="0" smtClean="0">
                <a:ln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感谢聆听</a:t>
            </a:r>
            <a:endParaRPr lang="zh-CN" altLang="en-US" sz="6600" spc="225" dirty="0" smtClean="0">
              <a:ln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海报体W12" panose="040B0C09000000000000" pitchFamily="81" charset="-122"/>
              <a:ea typeface="华康海报体W12" panose="040B0C09000000000000" pitchFamily="81" charset="-122"/>
            </a:endParaRPr>
          </a:p>
          <a:p>
            <a:pPr algn="ctr"/>
            <a:r>
              <a:rPr lang="zh-CN" altLang="en-US" sz="6600" spc="225" dirty="0" smtClean="0">
                <a:ln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欢迎指正</a:t>
            </a:r>
            <a:endParaRPr lang="zh-CN" altLang="en-US" sz="6600" spc="225" dirty="0" smtClean="0">
              <a:ln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海报体W12" panose="040B0C09000000000000" pitchFamily="81" charset="-122"/>
              <a:ea typeface="华康海报体W12" panose="040B0C09000000000000" pitchFamily="8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46" y="276482"/>
            <a:ext cx="804475" cy="4186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7" y="844807"/>
            <a:ext cx="492358" cy="256227"/>
          </a:xfrm>
          <a:prstGeom prst="rect">
            <a:avLst/>
          </a:prstGeom>
        </p:spPr>
      </p:pic>
      <p:sp>
        <p:nvSpPr>
          <p:cNvPr id="24" name="Freeform 5"/>
          <p:cNvSpPr/>
          <p:nvPr/>
        </p:nvSpPr>
        <p:spPr bwMode="auto">
          <a:xfrm>
            <a:off x="470274" y="299001"/>
            <a:ext cx="756947" cy="396136"/>
          </a:xfrm>
          <a:custGeom>
            <a:avLst/>
            <a:gdLst>
              <a:gd name="T0" fmla="*/ 262 w 289"/>
              <a:gd name="T1" fmla="*/ 59 h 150"/>
              <a:gd name="T2" fmla="*/ 249 w 289"/>
              <a:gd name="T3" fmla="*/ 61 h 150"/>
              <a:gd name="T4" fmla="*/ 245 w 289"/>
              <a:gd name="T5" fmla="*/ 60 h 150"/>
              <a:gd name="T6" fmla="*/ 225 w 289"/>
              <a:gd name="T7" fmla="*/ 66 h 150"/>
              <a:gd name="T8" fmla="*/ 223 w 289"/>
              <a:gd name="T9" fmla="*/ 63 h 150"/>
              <a:gd name="T10" fmla="*/ 192 w 289"/>
              <a:gd name="T11" fmla="*/ 31 h 150"/>
              <a:gd name="T12" fmla="*/ 179 w 289"/>
              <a:gd name="T13" fmla="*/ 32 h 150"/>
              <a:gd name="T14" fmla="*/ 177 w 289"/>
              <a:gd name="T15" fmla="*/ 32 h 150"/>
              <a:gd name="T16" fmla="*/ 169 w 289"/>
              <a:gd name="T17" fmla="*/ 31 h 150"/>
              <a:gd name="T18" fmla="*/ 132 w 289"/>
              <a:gd name="T19" fmla="*/ 2 h 150"/>
              <a:gd name="T20" fmla="*/ 88 w 289"/>
              <a:gd name="T21" fmla="*/ 32 h 150"/>
              <a:gd name="T22" fmla="*/ 73 w 289"/>
              <a:gd name="T23" fmla="*/ 26 h 150"/>
              <a:gd name="T24" fmla="*/ 38 w 289"/>
              <a:gd name="T25" fmla="*/ 51 h 150"/>
              <a:gd name="T26" fmla="*/ 30 w 289"/>
              <a:gd name="T27" fmla="*/ 50 h 150"/>
              <a:gd name="T28" fmla="*/ 1 w 289"/>
              <a:gd name="T29" fmla="*/ 74 h 150"/>
              <a:gd name="T30" fmla="*/ 25 w 289"/>
              <a:gd name="T31" fmla="*/ 103 h 150"/>
              <a:gd name="T32" fmla="*/ 43 w 289"/>
              <a:gd name="T33" fmla="*/ 99 h 150"/>
              <a:gd name="T34" fmla="*/ 83 w 289"/>
              <a:gd name="T35" fmla="*/ 140 h 150"/>
              <a:gd name="T36" fmla="*/ 123 w 289"/>
              <a:gd name="T37" fmla="*/ 122 h 150"/>
              <a:gd name="T38" fmla="*/ 166 w 289"/>
              <a:gd name="T39" fmla="*/ 148 h 150"/>
              <a:gd name="T40" fmla="*/ 219 w 289"/>
              <a:gd name="T41" fmla="*/ 124 h 150"/>
              <a:gd name="T42" fmla="*/ 228 w 289"/>
              <a:gd name="T43" fmla="*/ 126 h 150"/>
              <a:gd name="T44" fmla="*/ 253 w 289"/>
              <a:gd name="T45" fmla="*/ 115 h 150"/>
              <a:gd name="T46" fmla="*/ 254 w 289"/>
              <a:gd name="T47" fmla="*/ 114 h 150"/>
              <a:gd name="T48" fmla="*/ 257 w 289"/>
              <a:gd name="T49" fmla="*/ 115 h 150"/>
              <a:gd name="T50" fmla="*/ 287 w 289"/>
              <a:gd name="T51" fmla="*/ 90 h 150"/>
              <a:gd name="T52" fmla="*/ 262 w 289"/>
              <a:gd name="T53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9" h="150">
                <a:moveTo>
                  <a:pt x="262" y="59"/>
                </a:moveTo>
                <a:cubicBezTo>
                  <a:pt x="258" y="59"/>
                  <a:pt x="253" y="59"/>
                  <a:pt x="249" y="61"/>
                </a:cubicBezTo>
                <a:cubicBezTo>
                  <a:pt x="248" y="60"/>
                  <a:pt x="246" y="60"/>
                  <a:pt x="245" y="60"/>
                </a:cubicBezTo>
                <a:cubicBezTo>
                  <a:pt x="237" y="59"/>
                  <a:pt x="230" y="62"/>
                  <a:pt x="225" y="66"/>
                </a:cubicBezTo>
                <a:cubicBezTo>
                  <a:pt x="224" y="65"/>
                  <a:pt x="224" y="64"/>
                  <a:pt x="223" y="63"/>
                </a:cubicBezTo>
                <a:cubicBezTo>
                  <a:pt x="222" y="46"/>
                  <a:pt x="210" y="32"/>
                  <a:pt x="192" y="31"/>
                </a:cubicBezTo>
                <a:cubicBezTo>
                  <a:pt x="188" y="30"/>
                  <a:pt x="183" y="31"/>
                  <a:pt x="179" y="32"/>
                </a:cubicBezTo>
                <a:cubicBezTo>
                  <a:pt x="178" y="32"/>
                  <a:pt x="178" y="32"/>
                  <a:pt x="177" y="32"/>
                </a:cubicBezTo>
                <a:cubicBezTo>
                  <a:pt x="174" y="31"/>
                  <a:pt x="171" y="31"/>
                  <a:pt x="169" y="31"/>
                </a:cubicBezTo>
                <a:cubicBezTo>
                  <a:pt x="164" y="16"/>
                  <a:pt x="150" y="3"/>
                  <a:pt x="132" y="2"/>
                </a:cubicBezTo>
                <a:cubicBezTo>
                  <a:pt x="112" y="0"/>
                  <a:pt x="94" y="13"/>
                  <a:pt x="88" y="32"/>
                </a:cubicBezTo>
                <a:cubicBezTo>
                  <a:pt x="84" y="29"/>
                  <a:pt x="78" y="27"/>
                  <a:pt x="73" y="26"/>
                </a:cubicBezTo>
                <a:cubicBezTo>
                  <a:pt x="56" y="25"/>
                  <a:pt x="42" y="36"/>
                  <a:pt x="38" y="51"/>
                </a:cubicBezTo>
                <a:cubicBezTo>
                  <a:pt x="36" y="50"/>
                  <a:pt x="33" y="50"/>
                  <a:pt x="30" y="50"/>
                </a:cubicBezTo>
                <a:cubicBezTo>
                  <a:pt x="16" y="48"/>
                  <a:pt x="2" y="59"/>
                  <a:pt x="1" y="74"/>
                </a:cubicBezTo>
                <a:cubicBezTo>
                  <a:pt x="0" y="89"/>
                  <a:pt x="11" y="102"/>
                  <a:pt x="25" y="103"/>
                </a:cubicBezTo>
                <a:cubicBezTo>
                  <a:pt x="32" y="104"/>
                  <a:pt x="38" y="102"/>
                  <a:pt x="43" y="99"/>
                </a:cubicBezTo>
                <a:cubicBezTo>
                  <a:pt x="44" y="120"/>
                  <a:pt x="61" y="138"/>
                  <a:pt x="83" y="140"/>
                </a:cubicBezTo>
                <a:cubicBezTo>
                  <a:pt x="99" y="142"/>
                  <a:pt x="114" y="134"/>
                  <a:pt x="123" y="122"/>
                </a:cubicBezTo>
                <a:cubicBezTo>
                  <a:pt x="132" y="136"/>
                  <a:pt x="148" y="146"/>
                  <a:pt x="166" y="148"/>
                </a:cubicBezTo>
                <a:cubicBezTo>
                  <a:pt x="187" y="150"/>
                  <a:pt x="207" y="140"/>
                  <a:pt x="219" y="124"/>
                </a:cubicBezTo>
                <a:cubicBezTo>
                  <a:pt x="222" y="125"/>
                  <a:pt x="225" y="126"/>
                  <a:pt x="228" y="126"/>
                </a:cubicBezTo>
                <a:cubicBezTo>
                  <a:pt x="238" y="127"/>
                  <a:pt x="247" y="123"/>
                  <a:pt x="253" y="115"/>
                </a:cubicBezTo>
                <a:cubicBezTo>
                  <a:pt x="253" y="115"/>
                  <a:pt x="254" y="115"/>
                  <a:pt x="254" y="114"/>
                </a:cubicBezTo>
                <a:cubicBezTo>
                  <a:pt x="255" y="115"/>
                  <a:pt x="256" y="115"/>
                  <a:pt x="257" y="115"/>
                </a:cubicBezTo>
                <a:cubicBezTo>
                  <a:pt x="272" y="116"/>
                  <a:pt x="286" y="105"/>
                  <a:pt x="287" y="90"/>
                </a:cubicBezTo>
                <a:cubicBezTo>
                  <a:pt x="289" y="74"/>
                  <a:pt x="277" y="61"/>
                  <a:pt x="262" y="59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42053" y="2369092"/>
            <a:ext cx="6459893" cy="179536"/>
            <a:chOff x="2804139" y="4450981"/>
            <a:chExt cx="7078926" cy="223552"/>
          </a:xfrm>
          <a:solidFill>
            <a:schemeClr val="bg1">
              <a:lumMod val="95000"/>
            </a:schemeClr>
          </a:solidFill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719955" y="113855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19790" y="1976077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</a:t>
            </a:r>
            <a:r>
              <a:rPr lang="zh-CN" altLang="en-US" sz="28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、问题总结</a:t>
            </a:r>
            <a:endParaRPr lang="zh-CN" altLang="en-US" sz="28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19790" y="2830996"/>
            <a:ext cx="338259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r>
              <a:rPr lang="zh-CN" altLang="en-US" sz="2800" dirty="0" smtClean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、未来计划</a:t>
            </a:r>
            <a:endParaRPr lang="zh-CN" altLang="en-US" sz="2800" dirty="0" smtClean="0">
              <a:solidFill>
                <a:schemeClr val="accent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2297" y="3257101"/>
            <a:ext cx="316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 </a:t>
            </a:r>
            <a:r>
              <a:rPr lang="en-US" altLang="zh-CN" sz="32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 </a:t>
            </a:r>
            <a:r>
              <a:rPr lang="en-US" altLang="zh-CN" sz="28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Contents</a:t>
            </a:r>
            <a:r>
              <a:rPr lang="en-US" altLang="zh-CN" sz="3200" dirty="0" smtClean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endParaRPr lang="zh-CN" altLang="en-US" sz="3200" dirty="0">
              <a:solidFill>
                <a:schemeClr val="accent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3" y="1238900"/>
            <a:ext cx="1996303" cy="1996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6470" y="667385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</a:rPr>
              <a:t>SVM: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6655" y="1757045"/>
            <a:ext cx="255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l"/>
            </a:pPr>
            <a:r>
              <a:rPr lang="en-US" altLang="zh-CN" sz="4000">
                <a:solidFill>
                  <a:schemeClr val="bg1"/>
                </a:solidFill>
              </a:rPr>
              <a:t>SVR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46655" y="3060065"/>
            <a:ext cx="255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l"/>
            </a:pPr>
            <a:r>
              <a:rPr lang="en-US" altLang="zh-CN" sz="4000">
                <a:solidFill>
                  <a:schemeClr val="bg1"/>
                </a:solidFill>
              </a:rPr>
              <a:t>SVC</a:t>
            </a:r>
            <a:endParaRPr lang="en-US" altLang="zh-CN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7070" y="667385"/>
            <a:ext cx="255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</a:rPr>
              <a:t>SVR:</a:t>
            </a:r>
            <a:endParaRPr lang="en-US" altLang="zh-CN" sz="4000">
              <a:solidFill>
                <a:schemeClr val="bg1"/>
              </a:solidFill>
            </a:endParaRPr>
          </a:p>
        </p:txBody>
      </p:sp>
      <p:pic>
        <p:nvPicPr>
          <p:cNvPr id="2" name="图片 1" descr="9JL2ZUPGPWSBJT@H@H}0F4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070" y="1460500"/>
            <a:ext cx="6753225" cy="3152775"/>
          </a:xfrm>
          <a:prstGeom prst="rect">
            <a:avLst/>
          </a:prstGeom>
        </p:spPr>
      </p:pic>
      <p:pic>
        <p:nvPicPr>
          <p:cNvPr id="3" name="图片 2" descr="$]PUE{RGV7@S9LU@7TKW23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86815"/>
            <a:ext cx="6898005" cy="370014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110" y="667385"/>
            <a:ext cx="255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</a:rPr>
              <a:t>SVC: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16455" y="760095"/>
            <a:ext cx="4685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核的选择，惩罚参数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18005" y="1282065"/>
            <a:ext cx="46062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chemeClr val="bg1"/>
                </a:solidFill>
              </a:rPr>
              <a:t>利用</a:t>
            </a:r>
            <a:r>
              <a:rPr lang="en-US" altLang="zh-CN" sz="4800">
                <a:solidFill>
                  <a:schemeClr val="bg1"/>
                </a:solidFill>
              </a:rPr>
              <a:t>Python</a:t>
            </a:r>
            <a:r>
              <a:rPr lang="zh-CN" altLang="en-US" sz="4800">
                <a:solidFill>
                  <a:schemeClr val="bg1"/>
                </a:solidFill>
              </a:rPr>
              <a:t>实现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9450" y="2320290"/>
            <a:ext cx="5795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利用</a:t>
            </a:r>
            <a:r>
              <a:rPr lang="en-US" altLang="zh-CN" sz="2400">
                <a:solidFill>
                  <a:schemeClr val="bg1"/>
                </a:solidFill>
              </a:rPr>
              <a:t>numpy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scipy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sklearn</a:t>
            </a:r>
            <a:r>
              <a:rPr lang="zh-CN" altLang="en-US" sz="2400">
                <a:solidFill>
                  <a:schemeClr val="bg1"/>
                </a:solidFill>
              </a:rPr>
              <a:t>库实现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49450" y="3178175"/>
            <a:ext cx="5795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基于</a:t>
            </a:r>
            <a:r>
              <a:rPr lang="en-US" altLang="zh-CN" sz="2400">
                <a:solidFill>
                  <a:schemeClr val="bg1"/>
                </a:solidFill>
              </a:rPr>
              <a:t>iris</a:t>
            </a:r>
            <a:r>
              <a:rPr lang="zh-CN" altLang="en-US" sz="2400">
                <a:solidFill>
                  <a:schemeClr val="bg1"/>
                </a:solidFill>
              </a:rPr>
              <a:t>水仙花数据</a:t>
            </a:r>
            <a:r>
              <a:rPr lang="zh-CN" altLang="en-US" sz="2400">
                <a:solidFill>
                  <a:schemeClr val="bg1"/>
                </a:solidFill>
              </a:rPr>
              <a:t>库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110" y="667385"/>
            <a:ext cx="255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</a:rPr>
              <a:t>SVC:</a:t>
            </a:r>
            <a:endParaRPr lang="en-US" altLang="zh-CN" sz="4000">
              <a:solidFill>
                <a:schemeClr val="bg1"/>
              </a:solidFill>
            </a:endParaRPr>
          </a:p>
        </p:txBody>
      </p:sp>
      <p:pic>
        <p:nvPicPr>
          <p:cNvPr id="7" name="图片 7" descr="EB3[K@6)R4GTEDTR]Y5`SW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581660"/>
            <a:ext cx="4253865" cy="4350385"/>
          </a:xfrm>
          <a:prstGeom prst="rect">
            <a:avLst/>
          </a:prstGeom>
        </p:spPr>
      </p:pic>
      <p:pic>
        <p:nvPicPr>
          <p:cNvPr id="8" name="图片 8" descr="Y8T5A{@DSTMMJY62VLH([T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298" y="1077278"/>
            <a:ext cx="5038725" cy="309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605790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</a:rPr>
              <a:t>KNN:</a:t>
            </a:r>
            <a:endParaRPr lang="en-US" altLang="zh-CN" sz="4400">
              <a:solidFill>
                <a:schemeClr val="bg1"/>
              </a:solidFill>
            </a:endParaRPr>
          </a:p>
        </p:txBody>
      </p:sp>
      <p:pic>
        <p:nvPicPr>
          <p:cNvPr id="3" name="图片 1" descr=")SO}}FZRAQT@PV0408RU}`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458" y="790258"/>
            <a:ext cx="5271135" cy="3561715"/>
          </a:xfrm>
          <a:prstGeom prst="rect">
            <a:avLst/>
          </a:prstGeom>
        </p:spPr>
      </p:pic>
      <p:pic>
        <p:nvPicPr>
          <p:cNvPr id="7" name="图片 2" descr="`$YRV({{(FUM7L_(`@WQI0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98" y="1072833"/>
            <a:ext cx="5269865" cy="1236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605790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</a:rPr>
              <a:t>KNN: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06650" y="605790"/>
            <a:ext cx="39319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交叉验证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4" name="图片 3" descr=")AOFSOV`(KQO%OE2PMAR)]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5920" y="911860"/>
            <a:ext cx="5454015" cy="3178810"/>
          </a:xfrm>
          <a:prstGeom prst="rect">
            <a:avLst/>
          </a:prstGeom>
        </p:spPr>
      </p:pic>
      <p:pic>
        <p:nvPicPr>
          <p:cNvPr id="5" name="图片 4" descr="X$(D$6$$W)3(D_BVJA~MD}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3648075"/>
            <a:ext cx="7014845" cy="1165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文本框 26"/>
          <p:cNvSpPr txBox="1"/>
          <p:nvPr/>
        </p:nvSpPr>
        <p:spPr>
          <a:xfrm>
            <a:off x="234950" y="145415"/>
            <a:ext cx="3634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r>
              <a:rPr lang="zh-CN" altLang="en-US" sz="2800" dirty="0" smtClean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、这四天学习收获</a:t>
            </a:r>
            <a:endParaRPr lang="zh-CN" altLang="en-US" sz="2800" dirty="0" smtClean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605790"/>
            <a:ext cx="435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</a:rPr>
              <a:t>KNN: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06650" y="605790"/>
            <a:ext cx="39319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参数选择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6" name="图片 5" descr="`2@S@~3$[SP)2_X6}AUQYS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455" y="871855"/>
            <a:ext cx="5873115" cy="3731895"/>
          </a:xfrm>
          <a:prstGeom prst="rect">
            <a:avLst/>
          </a:prstGeom>
        </p:spPr>
      </p:pic>
      <p:pic>
        <p:nvPicPr>
          <p:cNvPr id="8" name="图片 6" descr="R5F`H]XY$C4E6ZW{G@2C{Z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380" y="1373823"/>
            <a:ext cx="5270500" cy="241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3-多彩粉笔字">
      <a:dk1>
        <a:srgbClr val="000000"/>
      </a:dk1>
      <a:lt1>
        <a:sysClr val="window" lastClr="FFFFFF"/>
      </a:lt1>
      <a:dk2>
        <a:srgbClr val="3F3F3F"/>
      </a:dk2>
      <a:lt2>
        <a:srgbClr val="FCFCFC"/>
      </a:lt2>
      <a:accent1>
        <a:srgbClr val="FF858E"/>
      </a:accent1>
      <a:accent2>
        <a:srgbClr val="8AE0D4"/>
      </a:accent2>
      <a:accent3>
        <a:srgbClr val="95D4F6"/>
      </a:accent3>
      <a:accent4>
        <a:srgbClr val="FBAA67"/>
      </a:accent4>
      <a:accent5>
        <a:srgbClr val="92D050"/>
      </a:accent5>
      <a:accent6>
        <a:srgbClr val="0070C0"/>
      </a:accent6>
      <a:hlink>
        <a:srgbClr val="0070C0"/>
      </a:hlink>
      <a:folHlink>
        <a:srgbClr val="0070C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518</Words>
  <Application>WPS 演示</Application>
  <PresentationFormat>全屏显示(16:9)</PresentationFormat>
  <Paragraphs>120</Paragraphs>
  <Slides>15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华康海报体W12</vt:lpstr>
      <vt:lpstr>Lao UI</vt:lpstr>
      <vt:lpstr>华康少女文字W5(P)</vt:lpstr>
      <vt:lpstr>方正苏新诗柳楷简体</vt:lpstr>
      <vt:lpstr>方正清刻本悦宋简体</vt:lpstr>
      <vt:lpstr>Wingdings</vt:lpstr>
      <vt:lpstr>微软雅黑</vt:lpstr>
      <vt:lpstr>Arial Unicode MS</vt:lpstr>
      <vt:lpstr>微软雅黑 Light</vt:lpstr>
      <vt:lpstr>Calibri</vt:lpstr>
      <vt:lpstr>Segoe UI Symbol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Illusion、彼岸</cp:lastModifiedBy>
  <cp:revision>101</cp:revision>
  <dcterms:created xsi:type="dcterms:W3CDTF">2015-03-31T05:49:00Z</dcterms:created>
  <dcterms:modified xsi:type="dcterms:W3CDTF">2019-07-24T03:10:22Z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